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0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385000" cy="43205400"/>
  <p:notesSz cx="6858000" cy="9144000"/>
  <p:embeddedFontLst>
    <p:embeddedFont>
      <p:font typeface="Arial Bold" panose="020B0604020202020204" charset="0"/>
      <p:regular r:id="rId4"/>
    </p:embeddedFont>
    <p:embeddedFont>
      <p:font typeface="Indonesia Bold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97E15D-88FA-4663-9E93-B9B755F3B6B3}" v="2" dt="2024-10-28T13:31:39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0" d="100"/>
          <a:sy n="20" d="100"/>
        </p:scale>
        <p:origin x="1124" y="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font" Target="fonts/font2.fntdata"/><Relationship Id="rId10" Type="http://schemas.microsoft.com/office/2016/11/relationships/changesInfo" Target="changesInfos/changesInfo1.xml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Paula Barion Alves Nunes" userId="eed49ba4-5394-44af-b070-5b8f834fadb8" providerId="ADAL" clId="{B597E15D-88FA-4663-9E93-B9B755F3B6B3}"/>
    <pc:docChg chg="custSel modSld">
      <pc:chgData name="Maria Paula Barion Alves Nunes" userId="eed49ba4-5394-44af-b070-5b8f834fadb8" providerId="ADAL" clId="{B597E15D-88FA-4663-9E93-B9B755F3B6B3}" dt="2024-10-28T13:33:35.685" v="39" actId="1076"/>
      <pc:docMkLst>
        <pc:docMk/>
      </pc:docMkLst>
      <pc:sldChg chg="addSp delSp modSp mod">
        <pc:chgData name="Maria Paula Barion Alves Nunes" userId="eed49ba4-5394-44af-b070-5b8f834fadb8" providerId="ADAL" clId="{B597E15D-88FA-4663-9E93-B9B755F3B6B3}" dt="2024-10-28T13:33:35.685" v="39" actId="1076"/>
        <pc:sldMkLst>
          <pc:docMk/>
          <pc:sldMk cId="0" sldId="256"/>
        </pc:sldMkLst>
        <pc:spChg chg="mod">
          <ac:chgData name="Maria Paula Barion Alves Nunes" userId="eed49ba4-5394-44af-b070-5b8f834fadb8" providerId="ADAL" clId="{B597E15D-88FA-4663-9E93-B9B755F3B6B3}" dt="2024-10-28T13:33:29.122" v="38" actId="14100"/>
          <ac:spMkLst>
            <pc:docMk/>
            <pc:sldMk cId="0" sldId="256"/>
            <ac:spMk id="42" creationId="{00000000-0000-0000-0000-000000000000}"/>
          </ac:spMkLst>
        </pc:spChg>
        <pc:spChg chg="mod">
          <ac:chgData name="Maria Paula Barion Alves Nunes" userId="eed49ba4-5394-44af-b070-5b8f834fadb8" providerId="ADAL" clId="{B597E15D-88FA-4663-9E93-B9B755F3B6B3}" dt="2024-10-28T13:32:47.078" v="23" actId="404"/>
          <ac:spMkLst>
            <pc:docMk/>
            <pc:sldMk cId="0" sldId="256"/>
            <ac:spMk id="43" creationId="{00000000-0000-0000-0000-000000000000}"/>
          </ac:spMkLst>
        </pc:spChg>
        <pc:picChg chg="add mod">
          <ac:chgData name="Maria Paula Barion Alves Nunes" userId="eed49ba4-5394-44af-b070-5b8f834fadb8" providerId="ADAL" clId="{B597E15D-88FA-4663-9E93-B9B755F3B6B3}" dt="2024-10-28T13:33:12.400" v="36" actId="1037"/>
          <ac:picMkLst>
            <pc:docMk/>
            <pc:sldMk cId="0" sldId="256"/>
            <ac:picMk id="6" creationId="{988FBC92-F6D1-0159-6522-AD3A7B46D447}"/>
          </ac:picMkLst>
        </pc:picChg>
        <pc:picChg chg="mod">
          <ac:chgData name="Maria Paula Barion Alves Nunes" userId="eed49ba4-5394-44af-b070-5b8f834fadb8" providerId="ADAL" clId="{B597E15D-88FA-4663-9E93-B9B755F3B6B3}" dt="2024-10-28T13:33:35.685" v="39" actId="1076"/>
          <ac:picMkLst>
            <pc:docMk/>
            <pc:sldMk cId="0" sldId="256"/>
            <ac:picMk id="61" creationId="{501DB38D-0E61-8F55-3197-AA3127E3F87A}"/>
          </ac:picMkLst>
        </pc:picChg>
        <pc:picChg chg="del">
          <ac:chgData name="Maria Paula Barion Alves Nunes" userId="eed49ba4-5394-44af-b070-5b8f834fadb8" providerId="ADAL" clId="{B597E15D-88FA-4663-9E93-B9B755F3B6B3}" dt="2024-10-28T13:31:06.408" v="0" actId="478"/>
          <ac:picMkLst>
            <pc:docMk/>
            <pc:sldMk cId="0" sldId="256"/>
            <ac:picMk id="63" creationId="{C64D4CF9-FC40-18E3-7BD4-40DE08F898D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28.10.2024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09975" y="512763"/>
            <a:ext cx="19240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jpg"/><Relationship Id="rId10" Type="http://schemas.microsoft.com/office/2007/relationships/hdphoto" Target="../media/hdphoto1.wdp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6288" y="9154525"/>
            <a:ext cx="14287500" cy="1144016"/>
            <a:chOff x="0" y="0"/>
            <a:chExt cx="19050000" cy="15253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49988" cy="1525397"/>
            </a:xfrm>
            <a:custGeom>
              <a:avLst/>
              <a:gdLst/>
              <a:ahLst/>
              <a:cxnLst/>
              <a:rect l="l" t="t" r="r" b="b"/>
              <a:pathLst>
                <a:path w="19049988" h="1525397">
                  <a:moveTo>
                    <a:pt x="0" y="0"/>
                  </a:moveTo>
                  <a:lnTo>
                    <a:pt x="19049988" y="0"/>
                  </a:lnTo>
                  <a:lnTo>
                    <a:pt x="19049988" y="1525397"/>
                  </a:lnTo>
                  <a:lnTo>
                    <a:pt x="0" y="1525397"/>
                  </a:lnTo>
                  <a:close/>
                </a:path>
              </a:pathLst>
            </a:custGeom>
            <a:solidFill>
              <a:srgbClr val="FCFAF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14300"/>
              <a:ext cx="19050000" cy="163965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6959"/>
                </a:lnSpc>
              </a:pPr>
              <a:r>
                <a:rPr lang="en-US" sz="5799" dirty="0">
                  <a:latin typeface="Arial Bold"/>
                </a:rPr>
                <a:t> INTRODUÇÃO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38100" y="2095500"/>
            <a:ext cx="32394525" cy="1403023"/>
            <a:chOff x="0" y="0"/>
            <a:chExt cx="2709333" cy="81884"/>
          </a:xfrm>
          <a:solidFill>
            <a:schemeClr val="accent3"/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9333" cy="81884"/>
            </a:xfrm>
            <a:custGeom>
              <a:avLst/>
              <a:gdLst/>
              <a:ahLst/>
              <a:cxnLst/>
              <a:rect l="l" t="t" r="r" b="b"/>
              <a:pathLst>
                <a:path w="2709333" h="81884">
                  <a:moveTo>
                    <a:pt x="0" y="0"/>
                  </a:moveTo>
                  <a:lnTo>
                    <a:pt x="2709333" y="0"/>
                  </a:lnTo>
                  <a:lnTo>
                    <a:pt x="2709333" y="81884"/>
                  </a:lnTo>
                  <a:lnTo>
                    <a:pt x="0" y="8188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23825"/>
              <a:ext cx="2709333" cy="20570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00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1329515" y="10279491"/>
            <a:ext cx="10366248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grpSp>
        <p:nvGrpSpPr>
          <p:cNvPr id="13" name="Group 13"/>
          <p:cNvGrpSpPr/>
          <p:nvPr/>
        </p:nvGrpSpPr>
        <p:grpSpPr>
          <a:xfrm>
            <a:off x="1329515" y="23157765"/>
            <a:ext cx="14400000" cy="1144016"/>
            <a:chOff x="0" y="0"/>
            <a:chExt cx="19200000" cy="152535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199988" cy="1525397"/>
            </a:xfrm>
            <a:custGeom>
              <a:avLst/>
              <a:gdLst/>
              <a:ahLst/>
              <a:cxnLst/>
              <a:rect l="l" t="t" r="r" b="b"/>
              <a:pathLst>
                <a:path w="19199988" h="1525397">
                  <a:moveTo>
                    <a:pt x="0" y="0"/>
                  </a:moveTo>
                  <a:lnTo>
                    <a:pt x="19199988" y="0"/>
                  </a:lnTo>
                  <a:lnTo>
                    <a:pt x="19199988" y="1525397"/>
                  </a:lnTo>
                  <a:lnTo>
                    <a:pt x="0" y="1525397"/>
                  </a:lnTo>
                  <a:close/>
                </a:path>
              </a:pathLst>
            </a:custGeom>
            <a:solidFill>
              <a:srgbClr val="FCFAF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14300"/>
              <a:ext cx="19200000" cy="163965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6959"/>
                </a:lnSpc>
              </a:pPr>
              <a:r>
                <a:rPr lang="en-US" sz="5799" dirty="0">
                  <a:latin typeface="Arial Bold"/>
                </a:rPr>
                <a:t>MATERIAL E MÉTODOS</a:t>
              </a:r>
            </a:p>
          </p:txBody>
        </p:sp>
      </p:grpSp>
      <p:sp>
        <p:nvSpPr>
          <p:cNvPr id="16" name="AutoShape 16"/>
          <p:cNvSpPr/>
          <p:nvPr/>
        </p:nvSpPr>
        <p:spPr>
          <a:xfrm>
            <a:off x="1422742" y="24282730"/>
            <a:ext cx="10366248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grpSp>
        <p:nvGrpSpPr>
          <p:cNvPr id="17" name="Group 17"/>
          <p:cNvGrpSpPr/>
          <p:nvPr/>
        </p:nvGrpSpPr>
        <p:grpSpPr>
          <a:xfrm>
            <a:off x="16573142" y="9125950"/>
            <a:ext cx="14287500" cy="1144016"/>
            <a:chOff x="0" y="0"/>
            <a:chExt cx="19050000" cy="152535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049988" cy="1525397"/>
            </a:xfrm>
            <a:custGeom>
              <a:avLst/>
              <a:gdLst/>
              <a:ahLst/>
              <a:cxnLst/>
              <a:rect l="l" t="t" r="r" b="b"/>
              <a:pathLst>
                <a:path w="19049988" h="1525397">
                  <a:moveTo>
                    <a:pt x="0" y="0"/>
                  </a:moveTo>
                  <a:lnTo>
                    <a:pt x="19049988" y="0"/>
                  </a:lnTo>
                  <a:lnTo>
                    <a:pt x="19049988" y="1525397"/>
                  </a:lnTo>
                  <a:lnTo>
                    <a:pt x="0" y="1525397"/>
                  </a:lnTo>
                  <a:close/>
                </a:path>
              </a:pathLst>
            </a:custGeom>
            <a:solidFill>
              <a:srgbClr val="FCFAF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114300"/>
              <a:ext cx="19050000" cy="163965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6959"/>
                </a:lnSpc>
              </a:pPr>
              <a:r>
                <a:rPr lang="en-US" sz="5799" dirty="0">
                  <a:latin typeface="Arial Bold"/>
                </a:rPr>
                <a:t> RESULTADOS</a:t>
              </a:r>
            </a:p>
          </p:txBody>
        </p:sp>
      </p:grpSp>
      <p:sp>
        <p:nvSpPr>
          <p:cNvPr id="20" name="AutoShape 20"/>
          <p:cNvSpPr/>
          <p:nvPr/>
        </p:nvSpPr>
        <p:spPr>
          <a:xfrm>
            <a:off x="16666369" y="10250916"/>
            <a:ext cx="10366248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grpSp>
        <p:nvGrpSpPr>
          <p:cNvPr id="21" name="Group 21"/>
          <p:cNvGrpSpPr/>
          <p:nvPr/>
        </p:nvGrpSpPr>
        <p:grpSpPr>
          <a:xfrm>
            <a:off x="16496701" y="32579692"/>
            <a:ext cx="14400000" cy="1144016"/>
            <a:chOff x="0" y="0"/>
            <a:chExt cx="19200000" cy="152535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9199988" cy="1525397"/>
            </a:xfrm>
            <a:custGeom>
              <a:avLst/>
              <a:gdLst/>
              <a:ahLst/>
              <a:cxnLst/>
              <a:rect l="l" t="t" r="r" b="b"/>
              <a:pathLst>
                <a:path w="19199988" h="1525397">
                  <a:moveTo>
                    <a:pt x="0" y="0"/>
                  </a:moveTo>
                  <a:lnTo>
                    <a:pt x="19199988" y="0"/>
                  </a:lnTo>
                  <a:lnTo>
                    <a:pt x="19199988" y="1525397"/>
                  </a:lnTo>
                  <a:lnTo>
                    <a:pt x="0" y="1525397"/>
                  </a:lnTo>
                  <a:close/>
                </a:path>
              </a:pathLst>
            </a:custGeom>
            <a:solidFill>
              <a:srgbClr val="FCFAF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114300"/>
              <a:ext cx="19200000" cy="163965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6959"/>
                </a:lnSpc>
              </a:pPr>
              <a:r>
                <a:rPr lang="en-US" sz="5799" dirty="0">
                  <a:latin typeface="Arial Bold"/>
                </a:rPr>
                <a:t>CONCLUSÃO</a:t>
              </a:r>
            </a:p>
          </p:txBody>
        </p:sp>
      </p:grpSp>
      <p:sp>
        <p:nvSpPr>
          <p:cNvPr id="24" name="AutoShape 24"/>
          <p:cNvSpPr/>
          <p:nvPr/>
        </p:nvSpPr>
        <p:spPr>
          <a:xfrm>
            <a:off x="16560387" y="33704658"/>
            <a:ext cx="10366248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grpSp>
        <p:nvGrpSpPr>
          <p:cNvPr id="25" name="Group 25"/>
          <p:cNvGrpSpPr/>
          <p:nvPr/>
        </p:nvGrpSpPr>
        <p:grpSpPr>
          <a:xfrm>
            <a:off x="16573142" y="36073160"/>
            <a:ext cx="14400000" cy="1144016"/>
            <a:chOff x="0" y="0"/>
            <a:chExt cx="19200000" cy="152535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9199988" cy="1525397"/>
            </a:xfrm>
            <a:custGeom>
              <a:avLst/>
              <a:gdLst/>
              <a:ahLst/>
              <a:cxnLst/>
              <a:rect l="l" t="t" r="r" b="b"/>
              <a:pathLst>
                <a:path w="19199988" h="1525397">
                  <a:moveTo>
                    <a:pt x="0" y="0"/>
                  </a:moveTo>
                  <a:lnTo>
                    <a:pt x="19199988" y="0"/>
                  </a:lnTo>
                  <a:lnTo>
                    <a:pt x="19199988" y="1525397"/>
                  </a:lnTo>
                  <a:lnTo>
                    <a:pt x="0" y="1525397"/>
                  </a:lnTo>
                  <a:close/>
                </a:path>
              </a:pathLst>
            </a:custGeom>
            <a:solidFill>
              <a:srgbClr val="FCFAF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114300"/>
              <a:ext cx="19200000" cy="163965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6959"/>
                </a:lnSpc>
              </a:pPr>
              <a:r>
                <a:rPr lang="en-US" sz="5799" dirty="0">
                  <a:latin typeface="Arial Bold"/>
                </a:rPr>
                <a:t>REFERÊNCIAS</a:t>
              </a:r>
            </a:p>
          </p:txBody>
        </p:sp>
      </p:grpSp>
      <p:sp>
        <p:nvSpPr>
          <p:cNvPr id="28" name="AutoShape 28"/>
          <p:cNvSpPr/>
          <p:nvPr/>
        </p:nvSpPr>
        <p:spPr>
          <a:xfrm>
            <a:off x="16636828" y="37198126"/>
            <a:ext cx="10366248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grpSp>
        <p:nvGrpSpPr>
          <p:cNvPr id="29" name="Group 29"/>
          <p:cNvGrpSpPr/>
          <p:nvPr/>
        </p:nvGrpSpPr>
        <p:grpSpPr>
          <a:xfrm>
            <a:off x="16573142" y="38812407"/>
            <a:ext cx="14400000" cy="1144016"/>
            <a:chOff x="0" y="0"/>
            <a:chExt cx="19200000" cy="152535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9199988" cy="1525397"/>
            </a:xfrm>
            <a:custGeom>
              <a:avLst/>
              <a:gdLst/>
              <a:ahLst/>
              <a:cxnLst/>
              <a:rect l="l" t="t" r="r" b="b"/>
              <a:pathLst>
                <a:path w="19199988" h="1525397">
                  <a:moveTo>
                    <a:pt x="0" y="0"/>
                  </a:moveTo>
                  <a:lnTo>
                    <a:pt x="19199988" y="0"/>
                  </a:lnTo>
                  <a:lnTo>
                    <a:pt x="19199988" y="1525397"/>
                  </a:lnTo>
                  <a:lnTo>
                    <a:pt x="0" y="1525397"/>
                  </a:lnTo>
                  <a:close/>
                </a:path>
              </a:pathLst>
            </a:custGeom>
            <a:solidFill>
              <a:srgbClr val="FCFAF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114300"/>
              <a:ext cx="19200000" cy="163965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6959"/>
                </a:lnSpc>
              </a:pPr>
              <a:r>
                <a:rPr lang="en-US" sz="5799" dirty="0">
                  <a:latin typeface="Arial Bold"/>
                </a:rPr>
                <a:t>AGRADECIMENTOS</a:t>
              </a:r>
            </a:p>
          </p:txBody>
        </p:sp>
      </p:grpSp>
      <p:sp>
        <p:nvSpPr>
          <p:cNvPr id="32" name="AutoShape 32"/>
          <p:cNvSpPr/>
          <p:nvPr/>
        </p:nvSpPr>
        <p:spPr>
          <a:xfrm>
            <a:off x="16636828" y="39937372"/>
            <a:ext cx="10366248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34" name="TextBox 34"/>
          <p:cNvSpPr txBox="1"/>
          <p:nvPr/>
        </p:nvSpPr>
        <p:spPr>
          <a:xfrm>
            <a:off x="5906106" y="3765467"/>
            <a:ext cx="25067036" cy="1774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9"/>
              </a:lnSpc>
            </a:pPr>
            <a:r>
              <a:rPr lang="en-US" sz="5799" dirty="0">
                <a:latin typeface="Arial Bold"/>
              </a:rPr>
              <a:t>TÍTULO: TAMANHO ≤58, NEGRITO, CENTRALIZADO E COM LETRAS MAIÚSCULAS (</a:t>
            </a:r>
            <a:r>
              <a:rPr lang="en-US" sz="5799" dirty="0" err="1">
                <a:latin typeface="Arial Bold"/>
              </a:rPr>
              <a:t>Exceto</a:t>
            </a:r>
            <a:r>
              <a:rPr lang="en-US" sz="5799" dirty="0">
                <a:latin typeface="Arial Bold"/>
              </a:rPr>
              <a:t> </a:t>
            </a:r>
            <a:r>
              <a:rPr lang="en-US" sz="5799" dirty="0" err="1">
                <a:latin typeface="Arial Bold"/>
              </a:rPr>
              <a:t>nomes</a:t>
            </a:r>
            <a:r>
              <a:rPr lang="en-US" sz="5799" dirty="0">
                <a:latin typeface="Arial Bold"/>
              </a:rPr>
              <a:t> </a:t>
            </a:r>
            <a:r>
              <a:rPr lang="en-US" sz="5799" dirty="0" err="1">
                <a:latin typeface="Arial Bold"/>
              </a:rPr>
              <a:t>científicos</a:t>
            </a:r>
            <a:r>
              <a:rPr lang="en-US" sz="5799" dirty="0">
                <a:latin typeface="Arial Bold"/>
              </a:rPr>
              <a:t>)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36288" y="6068425"/>
            <a:ext cx="29660413" cy="241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20"/>
              </a:lnSpc>
            </a:pPr>
            <a:r>
              <a:rPr lang="en-US" sz="3600" u="sng" spc="20" dirty="0">
                <a:latin typeface="Arial Bold"/>
              </a:rPr>
              <a:t>Primeiro Autor FULANO</a:t>
            </a:r>
            <a:r>
              <a:rPr lang="en-US" sz="3600" spc="20" dirty="0">
                <a:latin typeface="Arial Bold"/>
              </a:rPr>
              <a:t>¹*; Segundo Autor CICRANO¹; </a:t>
            </a:r>
            <a:r>
              <a:rPr lang="en-US" sz="3600" spc="20" dirty="0" err="1">
                <a:latin typeface="Arial Bold"/>
              </a:rPr>
              <a:t>Terceiro</a:t>
            </a:r>
            <a:r>
              <a:rPr lang="en-US" sz="3600" spc="20" dirty="0">
                <a:latin typeface="Arial Bold"/>
              </a:rPr>
              <a:t> Autor BELTRANO²    </a:t>
            </a:r>
            <a:r>
              <a:rPr lang="en-US" sz="3600" spc="20" dirty="0">
                <a:latin typeface="Arial"/>
              </a:rPr>
              <a:t>(</a:t>
            </a:r>
            <a:r>
              <a:rPr lang="en-US" sz="3600" spc="20" dirty="0" err="1">
                <a:latin typeface="Arial"/>
              </a:rPr>
              <a:t>Obs</a:t>
            </a:r>
            <a:r>
              <a:rPr lang="en-US" sz="3600" spc="20" dirty="0">
                <a:latin typeface="Arial"/>
              </a:rPr>
              <a:t>: O </a:t>
            </a:r>
            <a:r>
              <a:rPr lang="en-US" sz="3600" spc="20" dirty="0" err="1">
                <a:latin typeface="Arial"/>
              </a:rPr>
              <a:t>nome</a:t>
            </a:r>
            <a:r>
              <a:rPr lang="en-US" sz="3600" spc="20" dirty="0">
                <a:latin typeface="Arial"/>
              </a:rPr>
              <a:t> do </a:t>
            </a:r>
            <a:r>
              <a:rPr lang="en-US" sz="3600" spc="20" dirty="0" err="1">
                <a:latin typeface="Arial"/>
              </a:rPr>
              <a:t>apresentador</a:t>
            </a:r>
            <a:r>
              <a:rPr lang="en-US" sz="3600" spc="20" dirty="0">
                <a:latin typeface="Arial"/>
              </a:rPr>
              <a:t> </a:t>
            </a:r>
            <a:r>
              <a:rPr lang="en-US" sz="3600" spc="20" dirty="0" err="1">
                <a:latin typeface="Arial"/>
              </a:rPr>
              <a:t>deverá</a:t>
            </a:r>
            <a:r>
              <a:rPr lang="en-US" sz="3600" spc="20" dirty="0">
                <a:latin typeface="Arial"/>
              </a:rPr>
              <a:t> </a:t>
            </a:r>
            <a:r>
              <a:rPr lang="en-US" sz="3600" spc="20" dirty="0" err="1">
                <a:latin typeface="Arial"/>
              </a:rPr>
              <a:t>estar</a:t>
            </a:r>
            <a:r>
              <a:rPr lang="en-US" sz="3600" spc="20" dirty="0">
                <a:latin typeface="Arial"/>
              </a:rPr>
              <a:t> </a:t>
            </a:r>
            <a:r>
              <a:rPr lang="en-US" sz="3600" spc="20" dirty="0" err="1">
                <a:latin typeface="Arial"/>
              </a:rPr>
              <a:t>sublinhado</a:t>
            </a:r>
            <a:r>
              <a:rPr lang="en-US" sz="3600" spc="20" dirty="0">
                <a:latin typeface="Arial"/>
              </a:rPr>
              <a:t>)</a:t>
            </a:r>
          </a:p>
          <a:p>
            <a:pPr algn="just">
              <a:lnSpc>
                <a:spcPts val="3359"/>
              </a:lnSpc>
            </a:pPr>
            <a:endParaRPr lang="en-US" sz="3600" spc="20" dirty="0">
              <a:latin typeface="Arial"/>
            </a:endParaRPr>
          </a:p>
          <a:p>
            <a:pPr algn="just">
              <a:lnSpc>
                <a:spcPts val="3359"/>
              </a:lnSpc>
            </a:pPr>
            <a:r>
              <a:rPr lang="en-US" sz="2799" spc="15" dirty="0">
                <a:latin typeface="Arial"/>
              </a:rPr>
              <a:t>¹ </a:t>
            </a:r>
            <a:r>
              <a:rPr lang="en-US" sz="2799" spc="15" dirty="0" err="1">
                <a:latin typeface="Arial"/>
              </a:rPr>
              <a:t>Faculdade</a:t>
            </a:r>
            <a:r>
              <a:rPr lang="en-US" sz="2799" spc="15" dirty="0">
                <a:latin typeface="Arial"/>
              </a:rPr>
              <a:t> de </a:t>
            </a:r>
            <a:r>
              <a:rPr lang="en-US" sz="2799" spc="15" dirty="0" err="1">
                <a:latin typeface="Arial"/>
              </a:rPr>
              <a:t>Ciências</a:t>
            </a:r>
            <a:r>
              <a:rPr lang="en-US" sz="2799" spc="15" dirty="0">
                <a:latin typeface="Arial"/>
              </a:rPr>
              <a:t> </a:t>
            </a:r>
            <a:r>
              <a:rPr lang="en-US" sz="2799" spc="15" dirty="0" err="1">
                <a:latin typeface="Arial"/>
              </a:rPr>
              <a:t>Agronômicas</a:t>
            </a:r>
            <a:r>
              <a:rPr lang="en-US" sz="2799" spc="15" dirty="0">
                <a:latin typeface="Arial"/>
              </a:rPr>
              <a:t>, </a:t>
            </a:r>
            <a:r>
              <a:rPr lang="en-US" sz="2799" spc="15" dirty="0" err="1">
                <a:latin typeface="Arial"/>
              </a:rPr>
              <a:t>Universidade</a:t>
            </a:r>
            <a:r>
              <a:rPr lang="en-US" sz="2799" spc="15" dirty="0">
                <a:latin typeface="Arial"/>
              </a:rPr>
              <a:t> </a:t>
            </a:r>
            <a:r>
              <a:rPr lang="en-US" sz="2799" spc="15" dirty="0" err="1">
                <a:latin typeface="Arial"/>
              </a:rPr>
              <a:t>Estadual</a:t>
            </a:r>
            <a:r>
              <a:rPr lang="en-US" sz="2799" spc="15" dirty="0">
                <a:latin typeface="Arial"/>
              </a:rPr>
              <a:t> </a:t>
            </a:r>
            <a:r>
              <a:rPr lang="en-US" sz="2799" spc="15" dirty="0" err="1">
                <a:latin typeface="Arial"/>
              </a:rPr>
              <a:t>Paulista</a:t>
            </a:r>
            <a:r>
              <a:rPr lang="en-US" sz="2799" spc="15" dirty="0">
                <a:latin typeface="Arial"/>
              </a:rPr>
              <a:t> (UNESP), </a:t>
            </a:r>
            <a:r>
              <a:rPr lang="en-US" sz="2799" spc="15" dirty="0" err="1">
                <a:latin typeface="Arial"/>
              </a:rPr>
              <a:t>Botucatu</a:t>
            </a:r>
            <a:r>
              <a:rPr lang="en-US" sz="2799" spc="15" dirty="0">
                <a:latin typeface="Arial"/>
              </a:rPr>
              <a:t>, SP. *fulano@unesp.br; ² Instituto </a:t>
            </a:r>
            <a:r>
              <a:rPr lang="en-US" sz="2799" spc="15" dirty="0" err="1">
                <a:latin typeface="Arial"/>
              </a:rPr>
              <a:t>Agronômico</a:t>
            </a:r>
            <a:r>
              <a:rPr lang="en-US" sz="2799" spc="15" dirty="0">
                <a:latin typeface="Arial"/>
              </a:rPr>
              <a:t> de Campinas, Campinas, SP.</a:t>
            </a:r>
          </a:p>
          <a:p>
            <a:pPr algn="just">
              <a:lnSpc>
                <a:spcPts val="3359"/>
              </a:lnSpc>
            </a:pPr>
            <a:endParaRPr lang="en-US" sz="2799" spc="15" dirty="0">
              <a:latin typeface="Arial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300304" y="10369953"/>
            <a:ext cx="14287500" cy="618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3000" dirty="0" err="1">
                <a:latin typeface="Arial"/>
              </a:rPr>
              <a:t>Apresentar</a:t>
            </a:r>
            <a:r>
              <a:rPr lang="en-US" sz="3000" dirty="0">
                <a:latin typeface="Arial"/>
              </a:rPr>
              <a:t> breve </a:t>
            </a:r>
            <a:r>
              <a:rPr lang="en-US" sz="3000" dirty="0" err="1">
                <a:latin typeface="Arial"/>
              </a:rPr>
              <a:t>comentário</a:t>
            </a:r>
            <a:r>
              <a:rPr lang="en-US" sz="3000" dirty="0">
                <a:latin typeface="Arial"/>
              </a:rPr>
              <a:t> (</a:t>
            </a:r>
            <a:r>
              <a:rPr lang="en-US" sz="3000" dirty="0" err="1">
                <a:latin typeface="Arial"/>
              </a:rPr>
              <a:t>ou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esquemas</a:t>
            </a:r>
            <a:r>
              <a:rPr lang="en-US" sz="3000" dirty="0">
                <a:latin typeface="Arial"/>
              </a:rPr>
              <a:t>) </a:t>
            </a:r>
            <a:r>
              <a:rPr lang="en-US" sz="3000" dirty="0" err="1">
                <a:latin typeface="Arial"/>
              </a:rPr>
              <a:t>sobre</a:t>
            </a:r>
            <a:r>
              <a:rPr lang="en-US" sz="3000" dirty="0">
                <a:latin typeface="Arial"/>
              </a:rPr>
              <a:t> a </a:t>
            </a:r>
            <a:r>
              <a:rPr lang="en-US" sz="3000" dirty="0" err="1">
                <a:latin typeface="Arial"/>
              </a:rPr>
              <a:t>importância</a:t>
            </a:r>
            <a:r>
              <a:rPr lang="en-US" sz="3000" dirty="0">
                <a:latin typeface="Arial"/>
              </a:rPr>
              <a:t> do </a:t>
            </a:r>
            <a:r>
              <a:rPr lang="en-US" sz="3000" dirty="0" err="1">
                <a:latin typeface="Arial"/>
              </a:rPr>
              <a:t>trabalho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apresentado</a:t>
            </a:r>
            <a:r>
              <a:rPr lang="en-US" sz="3000" dirty="0">
                <a:latin typeface="Arial"/>
              </a:rPr>
              <a:t>. As </a:t>
            </a:r>
            <a:r>
              <a:rPr lang="en-US" sz="3000" dirty="0" err="1">
                <a:latin typeface="Arial"/>
              </a:rPr>
              <a:t>letras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devem</a:t>
            </a:r>
            <a:r>
              <a:rPr lang="en-US" sz="3000" dirty="0">
                <a:latin typeface="Arial"/>
              </a:rPr>
              <a:t> ser do </a:t>
            </a:r>
            <a:r>
              <a:rPr lang="en-US" sz="3000" dirty="0" err="1">
                <a:latin typeface="Arial"/>
              </a:rPr>
              <a:t>tamanho</a:t>
            </a:r>
            <a:r>
              <a:rPr lang="en-US" sz="3000" dirty="0">
                <a:latin typeface="Arial"/>
              </a:rPr>
              <a:t> que </a:t>
            </a:r>
            <a:r>
              <a:rPr lang="en-US" sz="3000" dirty="0" err="1">
                <a:latin typeface="Arial"/>
              </a:rPr>
              <a:t>possibilite</a:t>
            </a:r>
            <a:r>
              <a:rPr lang="en-US" sz="3000" dirty="0">
                <a:latin typeface="Arial"/>
              </a:rPr>
              <a:t> a </a:t>
            </a:r>
            <a:r>
              <a:rPr lang="en-US" sz="3000" dirty="0" err="1">
                <a:latin typeface="Arial"/>
              </a:rPr>
              <a:t>leitura</a:t>
            </a:r>
            <a:r>
              <a:rPr lang="en-US" sz="3000" dirty="0">
                <a:latin typeface="Arial"/>
              </a:rPr>
              <a:t> à 2 metros de </a:t>
            </a:r>
            <a:r>
              <a:rPr lang="en-US" sz="3000" dirty="0" err="1">
                <a:latin typeface="Arial"/>
              </a:rPr>
              <a:t>distância</a:t>
            </a:r>
            <a:r>
              <a:rPr lang="en-US" sz="3000" dirty="0">
                <a:latin typeface="Arial"/>
              </a:rPr>
              <a:t> do </a:t>
            </a:r>
            <a:r>
              <a:rPr lang="en-US" sz="3000" dirty="0" err="1">
                <a:latin typeface="Arial"/>
              </a:rPr>
              <a:t>pôster</a:t>
            </a:r>
            <a:r>
              <a:rPr lang="en-US" sz="3000" dirty="0">
                <a:latin typeface="Arial"/>
              </a:rPr>
              <a:t>. </a:t>
            </a:r>
            <a:r>
              <a:rPr lang="en-US" sz="3000" dirty="0" err="1">
                <a:latin typeface="Arial"/>
              </a:rPr>
              <a:t>Sugerimos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tamanho</a:t>
            </a:r>
            <a:r>
              <a:rPr lang="en-US" sz="3000" dirty="0">
                <a:latin typeface="Arial"/>
              </a:rPr>
              <a:t> 36, </a:t>
            </a:r>
            <a:r>
              <a:rPr lang="en-US" sz="3000" dirty="0" err="1">
                <a:latin typeface="Arial"/>
              </a:rPr>
              <a:t>justificado</a:t>
            </a:r>
            <a:r>
              <a:rPr lang="en-US" sz="3000" dirty="0">
                <a:latin typeface="Arial"/>
              </a:rPr>
              <a:t>, </a:t>
            </a:r>
            <a:r>
              <a:rPr lang="en-US" sz="3000" dirty="0" err="1">
                <a:latin typeface="Arial"/>
              </a:rPr>
              <a:t>espaçamento</a:t>
            </a:r>
            <a:r>
              <a:rPr lang="en-US" sz="3000" dirty="0">
                <a:latin typeface="Arial"/>
              </a:rPr>
              <a:t> entre </a:t>
            </a:r>
            <a:r>
              <a:rPr lang="en-US" sz="3000" dirty="0" err="1">
                <a:latin typeface="Arial"/>
              </a:rPr>
              <a:t>linha</a:t>
            </a:r>
            <a:r>
              <a:rPr lang="en-US" sz="3000" dirty="0">
                <a:latin typeface="Arial"/>
              </a:rPr>
              <a:t> de 1,5 e </a:t>
            </a:r>
            <a:r>
              <a:rPr lang="en-US" sz="3000" dirty="0" err="1">
                <a:latin typeface="Arial"/>
              </a:rPr>
              <a:t>na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primeira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linha</a:t>
            </a:r>
            <a:r>
              <a:rPr lang="en-US" sz="3000" dirty="0">
                <a:latin typeface="Arial"/>
              </a:rPr>
              <a:t> de 1,5 cm.</a:t>
            </a:r>
          </a:p>
          <a:p>
            <a:pPr algn="just">
              <a:lnSpc>
                <a:spcPts val="5400"/>
              </a:lnSpc>
            </a:pPr>
            <a:r>
              <a:rPr lang="en-US" sz="3000" dirty="0" err="1">
                <a:latin typeface="Arial"/>
              </a:rPr>
              <a:t>Recomendamos</a:t>
            </a:r>
            <a:r>
              <a:rPr lang="en-US" sz="3000" dirty="0">
                <a:latin typeface="Arial"/>
              </a:rPr>
              <a:t> fortemente </a:t>
            </a:r>
            <a:r>
              <a:rPr lang="en-US" sz="3000" dirty="0" err="1">
                <a:latin typeface="Arial"/>
              </a:rPr>
              <a:t>evitar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uso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excessivo</a:t>
            </a:r>
            <a:r>
              <a:rPr lang="en-US" sz="3000" dirty="0">
                <a:latin typeface="Arial"/>
              </a:rPr>
              <a:t> de </a:t>
            </a:r>
            <a:r>
              <a:rPr lang="en-US" sz="3000" dirty="0" err="1">
                <a:latin typeface="Arial"/>
              </a:rPr>
              <a:t>palavras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em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todos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os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tópicos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deste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trabalho</a:t>
            </a:r>
            <a:r>
              <a:rPr lang="en-US" sz="3000" dirty="0">
                <a:latin typeface="Arial"/>
              </a:rPr>
              <a:t>. </a:t>
            </a:r>
            <a:r>
              <a:rPr lang="en-US" sz="3000" dirty="0" err="1">
                <a:latin typeface="Arial"/>
              </a:rPr>
              <a:t>Dê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preferência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ao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uso</a:t>
            </a:r>
            <a:r>
              <a:rPr lang="en-US" sz="3000" dirty="0">
                <a:latin typeface="Arial"/>
              </a:rPr>
              <a:t> de </a:t>
            </a:r>
            <a:r>
              <a:rPr lang="en-US" sz="3000" dirty="0" err="1">
                <a:latin typeface="Arial"/>
              </a:rPr>
              <a:t>esquemas</a:t>
            </a:r>
            <a:r>
              <a:rPr lang="en-US" sz="3000" dirty="0">
                <a:latin typeface="Arial"/>
              </a:rPr>
              <a:t>, </a:t>
            </a:r>
            <a:r>
              <a:rPr lang="en-US" sz="3000" dirty="0" err="1">
                <a:latin typeface="Arial"/>
              </a:rPr>
              <a:t>figuras</a:t>
            </a:r>
            <a:r>
              <a:rPr lang="en-US" sz="3000" dirty="0">
                <a:latin typeface="Arial"/>
              </a:rPr>
              <a:t> e </a:t>
            </a:r>
            <a:r>
              <a:rPr lang="en-US" sz="3000" dirty="0" err="1">
                <a:latin typeface="Arial"/>
              </a:rPr>
              <a:t>tabelas</a:t>
            </a:r>
            <a:r>
              <a:rPr lang="en-US" sz="3000" dirty="0">
                <a:latin typeface="Arial"/>
              </a:rPr>
              <a:t>.</a:t>
            </a:r>
          </a:p>
          <a:p>
            <a:pPr algn="just">
              <a:lnSpc>
                <a:spcPts val="5400"/>
              </a:lnSpc>
            </a:pPr>
            <a:r>
              <a:rPr lang="en-US" sz="3000" dirty="0">
                <a:latin typeface="Arial"/>
              </a:rPr>
              <a:t>O ultimo </a:t>
            </a:r>
            <a:r>
              <a:rPr lang="en-US" sz="3000" dirty="0" err="1">
                <a:latin typeface="Arial"/>
              </a:rPr>
              <a:t>parágrafo</a:t>
            </a:r>
            <a:r>
              <a:rPr lang="en-US" sz="3000" dirty="0">
                <a:latin typeface="Arial"/>
              </a:rPr>
              <a:t> da </a:t>
            </a:r>
            <a:r>
              <a:rPr lang="en-US" sz="3000" dirty="0" err="1">
                <a:latin typeface="Arial"/>
              </a:rPr>
              <a:t>introdução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deve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apresentar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os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objetivos</a:t>
            </a:r>
            <a:r>
              <a:rPr lang="en-US" sz="3000" dirty="0">
                <a:latin typeface="Arial"/>
              </a:rPr>
              <a:t> do </a:t>
            </a:r>
            <a:r>
              <a:rPr lang="en-US" sz="3000" dirty="0" err="1">
                <a:latin typeface="Arial"/>
              </a:rPr>
              <a:t>trabalhos</a:t>
            </a:r>
            <a:r>
              <a:rPr lang="en-US" sz="3000" dirty="0">
                <a:latin typeface="Arial"/>
              </a:rPr>
              <a:t>.</a:t>
            </a:r>
          </a:p>
          <a:p>
            <a:pPr algn="just">
              <a:lnSpc>
                <a:spcPts val="5400"/>
              </a:lnSpc>
            </a:pPr>
            <a:r>
              <a:rPr lang="en-US" sz="3000" dirty="0" err="1">
                <a:latin typeface="Arial"/>
              </a:rPr>
              <a:t>Obs</a:t>
            </a:r>
            <a:r>
              <a:rPr lang="en-US" sz="3000" dirty="0">
                <a:latin typeface="Arial"/>
              </a:rPr>
              <a:t>: As </a:t>
            </a:r>
            <a:r>
              <a:rPr lang="en-US" sz="3000" dirty="0" err="1">
                <a:latin typeface="Arial"/>
              </a:rPr>
              <a:t>recomendações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deste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modelo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são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sugestões</a:t>
            </a:r>
            <a:r>
              <a:rPr lang="en-US" sz="3000" dirty="0">
                <a:latin typeface="Arial"/>
              </a:rPr>
              <a:t> para </a:t>
            </a:r>
            <a:r>
              <a:rPr lang="en-US" sz="3000" dirty="0" err="1">
                <a:latin typeface="Arial"/>
              </a:rPr>
              <a:t>melhor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visualização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impressa</a:t>
            </a:r>
            <a:r>
              <a:rPr lang="en-US" sz="3000" dirty="0">
                <a:latin typeface="Arial"/>
              </a:rPr>
              <a:t> do </a:t>
            </a:r>
            <a:r>
              <a:rPr lang="en-US" sz="3000" dirty="0" err="1">
                <a:latin typeface="Arial"/>
              </a:rPr>
              <a:t>pôster</a:t>
            </a:r>
            <a:r>
              <a:rPr lang="en-US" sz="3000" dirty="0">
                <a:latin typeface="Arial"/>
              </a:rPr>
              <a:t> no </a:t>
            </a:r>
            <a:r>
              <a:rPr lang="en-US" sz="3000" dirty="0" err="1">
                <a:latin typeface="Arial"/>
              </a:rPr>
              <a:t>momento</a:t>
            </a:r>
            <a:r>
              <a:rPr lang="en-US" sz="3000" dirty="0">
                <a:latin typeface="Arial"/>
              </a:rPr>
              <a:t> da </a:t>
            </a:r>
            <a:r>
              <a:rPr lang="en-US" sz="3000" dirty="0" err="1">
                <a:latin typeface="Arial"/>
              </a:rPr>
              <a:t>apresentação</a:t>
            </a:r>
            <a:r>
              <a:rPr lang="en-US" sz="3000" dirty="0">
                <a:latin typeface="Arial"/>
              </a:rPr>
              <a:t>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6609201" y="33616818"/>
            <a:ext cx="14287500" cy="606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3000" dirty="0" err="1">
                <a:latin typeface="Arial"/>
              </a:rPr>
              <a:t>Descrever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apenas</a:t>
            </a:r>
            <a:r>
              <a:rPr lang="en-US" sz="3000" dirty="0">
                <a:latin typeface="Arial"/>
              </a:rPr>
              <a:t> o </a:t>
            </a:r>
            <a:r>
              <a:rPr lang="en-US" sz="3000" dirty="0" err="1">
                <a:latin typeface="Arial"/>
              </a:rPr>
              <a:t>essencial</a:t>
            </a:r>
            <a:r>
              <a:rPr lang="en-US" sz="3000" dirty="0">
                <a:latin typeface="Arial"/>
              </a:rPr>
              <a:t>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6573142" y="37312426"/>
            <a:ext cx="1428750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9560" lvl="1" indent="-144780" algn="just">
              <a:lnSpc>
                <a:spcPts val="2879"/>
              </a:lnSpc>
              <a:buAutoNum type="arabicPeriod"/>
            </a:pPr>
            <a:r>
              <a:rPr lang="en-US" sz="2400" dirty="0" err="1">
                <a:solidFill>
                  <a:srgbClr val="B82F31"/>
                </a:solidFill>
                <a:latin typeface="Arial"/>
              </a:rPr>
              <a:t>Referenciar</a:t>
            </a:r>
            <a:r>
              <a:rPr lang="en-US" sz="2400" dirty="0">
                <a:solidFill>
                  <a:srgbClr val="B82F31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B82F31"/>
                </a:solidFill>
                <a:latin typeface="Arial"/>
              </a:rPr>
              <a:t>conforme</a:t>
            </a:r>
            <a:r>
              <a:rPr lang="en-US" sz="2400" dirty="0">
                <a:solidFill>
                  <a:srgbClr val="B82F31"/>
                </a:solidFill>
                <a:latin typeface="Arial"/>
              </a:rPr>
              <a:t> as </a:t>
            </a:r>
            <a:r>
              <a:rPr lang="en-US" sz="2400" dirty="0" err="1">
                <a:solidFill>
                  <a:srgbClr val="B82F31"/>
                </a:solidFill>
                <a:latin typeface="Arial"/>
              </a:rPr>
              <a:t>normas</a:t>
            </a:r>
            <a:r>
              <a:rPr lang="en-US" sz="2400" dirty="0">
                <a:solidFill>
                  <a:srgbClr val="B82F31"/>
                </a:solidFill>
                <a:latin typeface="Arial"/>
              </a:rPr>
              <a:t> da ABNT.</a:t>
            </a:r>
          </a:p>
          <a:p>
            <a:pPr marL="289560" lvl="1" indent="-144780" algn="just">
              <a:lnSpc>
                <a:spcPts val="2879"/>
              </a:lnSpc>
              <a:buAutoNum type="arabicPeriod"/>
            </a:pPr>
            <a:r>
              <a:rPr lang="en-US" sz="2400" dirty="0" err="1">
                <a:solidFill>
                  <a:srgbClr val="B82F31"/>
                </a:solidFill>
                <a:latin typeface="Arial"/>
              </a:rPr>
              <a:t>Referenciar</a:t>
            </a:r>
            <a:r>
              <a:rPr lang="en-US" sz="2400" dirty="0">
                <a:solidFill>
                  <a:srgbClr val="B82F31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B82F31"/>
                </a:solidFill>
                <a:latin typeface="Arial"/>
              </a:rPr>
              <a:t>dois</a:t>
            </a:r>
            <a:r>
              <a:rPr lang="en-US" sz="2400" dirty="0">
                <a:solidFill>
                  <a:srgbClr val="B82F31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B82F31"/>
                </a:solidFill>
                <a:latin typeface="Arial"/>
              </a:rPr>
              <a:t>ou</a:t>
            </a:r>
            <a:r>
              <a:rPr lang="en-US" sz="2400" dirty="0">
                <a:solidFill>
                  <a:srgbClr val="B82F31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B82F31"/>
                </a:solidFill>
                <a:latin typeface="Arial"/>
              </a:rPr>
              <a:t>três</a:t>
            </a:r>
            <a:r>
              <a:rPr lang="en-US" sz="2400" dirty="0">
                <a:solidFill>
                  <a:srgbClr val="B82F31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B82F31"/>
                </a:solidFill>
                <a:latin typeface="Arial"/>
              </a:rPr>
              <a:t>artigos</a:t>
            </a:r>
            <a:r>
              <a:rPr lang="en-US" sz="2400" dirty="0">
                <a:solidFill>
                  <a:srgbClr val="B82F31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B82F31"/>
                </a:solidFill>
                <a:latin typeface="Arial"/>
              </a:rPr>
              <a:t>científicos</a:t>
            </a:r>
            <a:r>
              <a:rPr lang="en-US" sz="2400" dirty="0">
                <a:solidFill>
                  <a:srgbClr val="B82F31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B82F31"/>
                </a:solidFill>
                <a:latin typeface="Arial"/>
              </a:rPr>
              <a:t>ou</a:t>
            </a:r>
            <a:r>
              <a:rPr lang="en-US" sz="2400" dirty="0">
                <a:solidFill>
                  <a:srgbClr val="B82F31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B82F31"/>
                </a:solidFill>
                <a:latin typeface="Arial"/>
              </a:rPr>
              <a:t>livros</a:t>
            </a:r>
            <a:r>
              <a:rPr lang="en-US" sz="2400" dirty="0">
                <a:solidFill>
                  <a:srgbClr val="B82F31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B82F31"/>
                </a:solidFill>
                <a:latin typeface="Arial"/>
              </a:rPr>
              <a:t>essenciais</a:t>
            </a:r>
            <a:r>
              <a:rPr lang="en-US" sz="2400" dirty="0">
                <a:solidFill>
                  <a:srgbClr val="B82F31"/>
                </a:solidFill>
                <a:latin typeface="Arial"/>
              </a:rPr>
              <a:t> para o </a:t>
            </a:r>
            <a:r>
              <a:rPr lang="en-US" sz="2400" dirty="0" err="1">
                <a:solidFill>
                  <a:srgbClr val="B82F31"/>
                </a:solidFill>
                <a:latin typeface="Arial"/>
              </a:rPr>
              <a:t>trabalho</a:t>
            </a:r>
            <a:r>
              <a:rPr lang="en-US" sz="2400" dirty="0">
                <a:solidFill>
                  <a:srgbClr val="B82F31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B82F31"/>
                </a:solidFill>
                <a:latin typeface="Arial"/>
              </a:rPr>
              <a:t>apresentado</a:t>
            </a:r>
            <a:r>
              <a:rPr lang="en-US" sz="2400" dirty="0">
                <a:solidFill>
                  <a:srgbClr val="B82F31"/>
                </a:solidFill>
                <a:latin typeface="Arial"/>
              </a:rPr>
              <a:t>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6481638" y="25961568"/>
            <a:ext cx="1428750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dirty="0" err="1">
                <a:latin typeface="Arial Bold"/>
              </a:rPr>
              <a:t>Figura</a:t>
            </a:r>
            <a:r>
              <a:rPr lang="en-US" sz="3000" dirty="0">
                <a:latin typeface="Arial Bold"/>
              </a:rPr>
              <a:t> 1.</a:t>
            </a:r>
            <a:r>
              <a:rPr lang="en-US" sz="3000" dirty="0">
                <a:latin typeface="Arial"/>
              </a:rPr>
              <a:t>  Legenda de </a:t>
            </a:r>
            <a:r>
              <a:rPr lang="en-US" sz="3000" dirty="0" err="1">
                <a:latin typeface="Arial"/>
              </a:rPr>
              <a:t>figuras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ou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tabelas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devem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está</a:t>
            </a:r>
            <a:r>
              <a:rPr lang="en-US" sz="3000" dirty="0">
                <a:latin typeface="Arial"/>
              </a:rPr>
              <a:t> sempre </a:t>
            </a:r>
            <a:r>
              <a:rPr lang="en-US" sz="3000" dirty="0" err="1">
                <a:latin typeface="Arial"/>
              </a:rPr>
              <a:t>abaixo</a:t>
            </a:r>
            <a:r>
              <a:rPr lang="en-US" sz="3000" dirty="0">
                <a:latin typeface="Arial"/>
              </a:rPr>
              <a:t>, </a:t>
            </a:r>
            <a:r>
              <a:rPr lang="en-US" sz="3000" dirty="0" err="1">
                <a:latin typeface="Arial"/>
              </a:rPr>
              <a:t>justificados</a:t>
            </a:r>
            <a:r>
              <a:rPr lang="en-US" sz="3000" dirty="0">
                <a:latin typeface="Arial"/>
              </a:rPr>
              <a:t>, com </a:t>
            </a:r>
            <a:r>
              <a:rPr lang="en-US" sz="3000" dirty="0" err="1">
                <a:latin typeface="Arial"/>
              </a:rPr>
              <a:t>espaçamento</a:t>
            </a:r>
            <a:r>
              <a:rPr lang="en-US" sz="3000" dirty="0">
                <a:latin typeface="Arial"/>
              </a:rPr>
              <a:t> simples entre </a:t>
            </a:r>
            <a:r>
              <a:rPr lang="en-US" sz="3000" dirty="0" err="1">
                <a:latin typeface="Arial"/>
              </a:rPr>
              <a:t>linhas</a:t>
            </a:r>
            <a:r>
              <a:rPr lang="en-US" sz="3000" dirty="0">
                <a:latin typeface="Arial"/>
              </a:rPr>
              <a:t>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6609201" y="28546425"/>
            <a:ext cx="14287500" cy="2352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000" dirty="0" err="1">
                <a:latin typeface="Arial"/>
              </a:rPr>
              <a:t>Obs</a:t>
            </a:r>
            <a:r>
              <a:rPr lang="en-US" sz="3000" dirty="0">
                <a:latin typeface="Arial"/>
              </a:rPr>
              <a:t>: </a:t>
            </a:r>
            <a:r>
              <a:rPr lang="en-US" sz="3000" dirty="0" err="1">
                <a:latin typeface="Arial"/>
              </a:rPr>
              <a:t>Incentivamos</a:t>
            </a:r>
            <a:r>
              <a:rPr lang="en-US" sz="3000" dirty="0">
                <a:latin typeface="Arial"/>
              </a:rPr>
              <a:t> fortemente o </a:t>
            </a:r>
            <a:r>
              <a:rPr lang="en-US" sz="3000" dirty="0" err="1">
                <a:latin typeface="Arial"/>
              </a:rPr>
              <a:t>uso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preferencial</a:t>
            </a:r>
            <a:r>
              <a:rPr lang="en-US" sz="3000" dirty="0">
                <a:latin typeface="Arial"/>
              </a:rPr>
              <a:t> de </a:t>
            </a:r>
            <a:r>
              <a:rPr lang="en-US" sz="3000" dirty="0" err="1">
                <a:latin typeface="Arial"/>
              </a:rPr>
              <a:t>gráficos</a:t>
            </a:r>
            <a:r>
              <a:rPr lang="en-US" sz="3000" dirty="0">
                <a:latin typeface="Arial"/>
              </a:rPr>
              <a:t> para </a:t>
            </a:r>
            <a:r>
              <a:rPr lang="en-US" sz="3000" dirty="0" err="1">
                <a:latin typeface="Arial"/>
              </a:rPr>
              <a:t>apresentar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os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resultados</a:t>
            </a:r>
            <a:r>
              <a:rPr lang="en-US" sz="3000" dirty="0">
                <a:latin typeface="Arial"/>
              </a:rPr>
              <a:t>. </a:t>
            </a:r>
            <a:r>
              <a:rPr lang="en-US" sz="3000" dirty="0" err="1">
                <a:latin typeface="Arial"/>
              </a:rPr>
              <a:t>Contudo</a:t>
            </a:r>
            <a:r>
              <a:rPr lang="en-US" sz="3000" dirty="0">
                <a:latin typeface="Arial"/>
              </a:rPr>
              <a:t>, </a:t>
            </a:r>
            <a:r>
              <a:rPr lang="en-US" sz="3000" dirty="0" err="1">
                <a:latin typeface="Arial"/>
              </a:rPr>
              <a:t>em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casos</a:t>
            </a:r>
            <a:r>
              <a:rPr lang="en-US" sz="3000" dirty="0">
                <a:latin typeface="Arial"/>
              </a:rPr>
              <a:t> que </a:t>
            </a:r>
            <a:r>
              <a:rPr lang="en-US" sz="3000" dirty="0" err="1">
                <a:latin typeface="Arial"/>
              </a:rPr>
              <a:t>não</a:t>
            </a:r>
            <a:r>
              <a:rPr lang="en-US" sz="3000" dirty="0">
                <a:latin typeface="Arial"/>
              </a:rPr>
              <a:t> for </a:t>
            </a:r>
            <a:r>
              <a:rPr lang="en-US" sz="3000" dirty="0" err="1">
                <a:latin typeface="Arial"/>
              </a:rPr>
              <a:t>possível</a:t>
            </a:r>
            <a:r>
              <a:rPr lang="en-US" sz="3000" dirty="0">
                <a:latin typeface="Arial"/>
              </a:rPr>
              <a:t>, a forma de </a:t>
            </a:r>
            <a:r>
              <a:rPr lang="en-US" sz="3000" dirty="0" err="1">
                <a:latin typeface="Arial"/>
              </a:rPr>
              <a:t>apresentação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fica</a:t>
            </a:r>
            <a:r>
              <a:rPr lang="en-US" sz="3000" dirty="0">
                <a:latin typeface="Arial"/>
              </a:rPr>
              <a:t> a </a:t>
            </a:r>
            <a:r>
              <a:rPr lang="en-US" sz="3000" dirty="0" err="1">
                <a:latin typeface="Arial"/>
              </a:rPr>
              <a:t>critério</a:t>
            </a:r>
            <a:r>
              <a:rPr lang="en-US" sz="3000" dirty="0">
                <a:latin typeface="Arial"/>
              </a:rPr>
              <a:t> dos </a:t>
            </a:r>
            <a:r>
              <a:rPr lang="en-US" sz="3000" dirty="0" err="1">
                <a:latin typeface="Arial"/>
              </a:rPr>
              <a:t>autores</a:t>
            </a:r>
            <a:r>
              <a:rPr lang="en-US" sz="3000" dirty="0">
                <a:latin typeface="Arial"/>
              </a:rPr>
              <a:t>.</a:t>
            </a:r>
          </a:p>
          <a:p>
            <a:pPr algn="just">
              <a:lnSpc>
                <a:spcPts val="3600"/>
              </a:lnSpc>
            </a:pPr>
            <a:r>
              <a:rPr lang="en-US" sz="3000" dirty="0" err="1">
                <a:latin typeface="Arial"/>
              </a:rPr>
              <a:t>Os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gráficos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acima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são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meramente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ilustrativos</a:t>
            </a:r>
            <a:r>
              <a:rPr lang="en-US" sz="3000" dirty="0">
                <a:latin typeface="Arial"/>
              </a:rPr>
              <a:t> e </a:t>
            </a:r>
            <a:r>
              <a:rPr lang="en-US" sz="3000" dirty="0" err="1">
                <a:latin typeface="Arial"/>
              </a:rPr>
              <a:t>devem</a:t>
            </a:r>
            <a:r>
              <a:rPr lang="en-US" sz="3000" dirty="0">
                <a:latin typeface="Arial"/>
              </a:rPr>
              <a:t> ser </a:t>
            </a:r>
            <a:r>
              <a:rPr lang="en-US" sz="3000" dirty="0" err="1">
                <a:latin typeface="Arial"/>
              </a:rPr>
              <a:t>substituídos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pelos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resultados</a:t>
            </a:r>
            <a:r>
              <a:rPr lang="en-US" sz="3000" dirty="0">
                <a:latin typeface="Arial"/>
              </a:rPr>
              <a:t> dos </a:t>
            </a:r>
            <a:r>
              <a:rPr lang="en-US" sz="3000" dirty="0" err="1">
                <a:latin typeface="Arial"/>
              </a:rPr>
              <a:t>autores</a:t>
            </a:r>
            <a:r>
              <a:rPr lang="en-US" sz="3000" dirty="0">
                <a:latin typeface="Arial"/>
              </a:rPr>
              <a:t>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329515" y="24682881"/>
            <a:ext cx="14217121" cy="2684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3000" dirty="0" err="1">
                <a:latin typeface="Arial"/>
              </a:rPr>
              <a:t>Descrever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apenas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os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itens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essenciais</a:t>
            </a:r>
            <a:r>
              <a:rPr lang="en-US" sz="3000" dirty="0">
                <a:latin typeface="Arial"/>
              </a:rPr>
              <a:t> para </a:t>
            </a:r>
            <a:r>
              <a:rPr lang="en-US" sz="3000" dirty="0" err="1">
                <a:latin typeface="Arial"/>
              </a:rPr>
              <a:t>compreensão</a:t>
            </a:r>
            <a:r>
              <a:rPr lang="en-US" sz="3000" dirty="0">
                <a:latin typeface="Arial"/>
              </a:rPr>
              <a:t> do </a:t>
            </a:r>
            <a:r>
              <a:rPr lang="en-US" sz="3000" dirty="0" err="1">
                <a:latin typeface="Arial"/>
              </a:rPr>
              <a:t>trabalho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apresentado</a:t>
            </a:r>
            <a:r>
              <a:rPr lang="en-US" sz="3000" dirty="0">
                <a:latin typeface="Arial"/>
              </a:rPr>
              <a:t>.</a:t>
            </a:r>
          </a:p>
          <a:p>
            <a:pPr algn="just">
              <a:lnSpc>
                <a:spcPts val="5400"/>
              </a:lnSpc>
            </a:pPr>
            <a:r>
              <a:rPr lang="en-US" sz="3000" dirty="0" err="1">
                <a:latin typeface="Arial"/>
              </a:rPr>
              <a:t>Descrição</a:t>
            </a:r>
            <a:r>
              <a:rPr lang="en-US" sz="3000" dirty="0">
                <a:latin typeface="Arial"/>
              </a:rPr>
              <a:t> do </a:t>
            </a:r>
            <a:r>
              <a:rPr lang="en-US" sz="3000" dirty="0" err="1">
                <a:latin typeface="Arial"/>
              </a:rPr>
              <a:t>delineamento</a:t>
            </a:r>
            <a:r>
              <a:rPr lang="en-US" sz="3000" dirty="0">
                <a:latin typeface="Arial"/>
              </a:rPr>
              <a:t> experimental, </a:t>
            </a:r>
            <a:r>
              <a:rPr lang="en-US" sz="3000" dirty="0" err="1">
                <a:latin typeface="Arial"/>
              </a:rPr>
              <a:t>tratamentos</a:t>
            </a:r>
            <a:r>
              <a:rPr lang="en-US" sz="3000" dirty="0">
                <a:latin typeface="Arial"/>
              </a:rPr>
              <a:t>, </a:t>
            </a:r>
            <a:r>
              <a:rPr lang="en-US" sz="3000" dirty="0" err="1">
                <a:latin typeface="Arial"/>
              </a:rPr>
              <a:t>repetições</a:t>
            </a:r>
            <a:r>
              <a:rPr lang="en-US" sz="3000" dirty="0">
                <a:latin typeface="Arial"/>
              </a:rPr>
              <a:t> e </a:t>
            </a:r>
            <a:r>
              <a:rPr lang="en-US" sz="3000" dirty="0" err="1">
                <a:latin typeface="Arial"/>
              </a:rPr>
              <a:t>amostragem</a:t>
            </a:r>
            <a:r>
              <a:rPr lang="en-US" sz="3000" dirty="0">
                <a:latin typeface="Arial"/>
              </a:rPr>
              <a:t>., </a:t>
            </a:r>
            <a:r>
              <a:rPr lang="en-US" sz="3000" dirty="0" err="1">
                <a:latin typeface="Arial"/>
              </a:rPr>
              <a:t>variáveis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analisadas</a:t>
            </a:r>
            <a:r>
              <a:rPr lang="en-US" sz="3000" dirty="0">
                <a:latin typeface="Arial"/>
              </a:rPr>
              <a:t>.</a:t>
            </a:r>
          </a:p>
          <a:p>
            <a:pPr algn="just">
              <a:lnSpc>
                <a:spcPts val="5400"/>
              </a:lnSpc>
            </a:pPr>
            <a:r>
              <a:rPr lang="en-US" sz="3000" dirty="0">
                <a:latin typeface="Arial"/>
              </a:rPr>
              <a:t>O ultimo </a:t>
            </a:r>
            <a:r>
              <a:rPr lang="en-US" sz="3000" dirty="0" err="1">
                <a:latin typeface="Arial"/>
              </a:rPr>
              <a:t>parágrafo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deve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conter</a:t>
            </a:r>
            <a:r>
              <a:rPr lang="en-US" sz="3000" dirty="0">
                <a:latin typeface="Arial"/>
              </a:rPr>
              <a:t> o</a:t>
            </a:r>
            <a:r>
              <a:rPr lang="en-US" sz="3000" u="sng" dirty="0">
                <a:latin typeface="Arial"/>
              </a:rPr>
              <a:t>(s)</a:t>
            </a:r>
            <a:r>
              <a:rPr lang="en-US" sz="3000" dirty="0">
                <a:latin typeface="Arial"/>
              </a:rPr>
              <a:t> </a:t>
            </a:r>
            <a:r>
              <a:rPr lang="en-US" sz="3000" dirty="0" err="1">
                <a:latin typeface="Arial"/>
              </a:rPr>
              <a:t>tipo</a:t>
            </a:r>
            <a:r>
              <a:rPr lang="en-US" sz="3000" dirty="0">
                <a:latin typeface="Arial"/>
              </a:rPr>
              <a:t>(s) de </a:t>
            </a:r>
            <a:r>
              <a:rPr lang="en-US" sz="3000" dirty="0" err="1">
                <a:latin typeface="Arial"/>
              </a:rPr>
              <a:t>análise</a:t>
            </a:r>
            <a:r>
              <a:rPr lang="en-US" sz="3000" dirty="0">
                <a:latin typeface="Arial"/>
              </a:rPr>
              <a:t>(s) dado(s) </a:t>
            </a:r>
            <a:r>
              <a:rPr lang="en-US" sz="3000" dirty="0" err="1">
                <a:latin typeface="Arial"/>
              </a:rPr>
              <a:t>utilizada</a:t>
            </a:r>
            <a:r>
              <a:rPr lang="en-US" sz="3000" dirty="0">
                <a:latin typeface="Arial"/>
              </a:rPr>
              <a:t>(s).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891692" y="647700"/>
            <a:ext cx="21515514" cy="972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smic Octo"/>
              </a:rPr>
              <a:t>IV 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smic Octo"/>
              </a:rPr>
              <a:t>Encontro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smic Octo"/>
              </a:rPr>
              <a:t> 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smic Octo"/>
              </a:rPr>
              <a:t>Paulista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smic Octo"/>
              </a:rPr>
              <a:t> de 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smic Octo"/>
              </a:rPr>
              <a:t>Melhoramento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smic Octo"/>
              </a:rPr>
              <a:t> de </a:t>
            </a:r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smic Octo"/>
              </a:rPr>
              <a:t>Plantas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smic Octo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6695623" y="1781092"/>
            <a:ext cx="19003279" cy="143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4400" dirty="0">
                <a:latin typeface="Indonesia Bold"/>
              </a:rPr>
              <a:t>18 e 19 de </a:t>
            </a:r>
            <a:r>
              <a:rPr lang="en-US" sz="4400" dirty="0" err="1">
                <a:latin typeface="Indonesia Bold"/>
              </a:rPr>
              <a:t>novembro</a:t>
            </a:r>
            <a:r>
              <a:rPr lang="en-US" sz="4400" dirty="0">
                <a:latin typeface="Indonesia Bold"/>
              </a:rPr>
              <a:t> de 2024</a:t>
            </a:r>
          </a:p>
          <a:p>
            <a:pPr algn="ctr">
              <a:lnSpc>
                <a:spcPts val="5599"/>
              </a:lnSpc>
            </a:pPr>
            <a:r>
              <a:rPr lang="en-US" sz="4400" dirty="0" err="1">
                <a:latin typeface="Indonesia Bold"/>
              </a:rPr>
              <a:t>Botucatu</a:t>
            </a:r>
            <a:r>
              <a:rPr lang="en-US" sz="4400" dirty="0">
                <a:latin typeface="Indonesia Bold"/>
              </a:rPr>
              <a:t> - SP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6496701" y="39870697"/>
            <a:ext cx="14287500" cy="606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00"/>
              </a:lnSpc>
            </a:pPr>
            <a:r>
              <a:rPr lang="en-US" sz="3000" dirty="0" err="1">
                <a:latin typeface="Arial"/>
              </a:rPr>
              <a:t>Agências</a:t>
            </a:r>
            <a:r>
              <a:rPr lang="en-US" sz="3000" dirty="0">
                <a:latin typeface="Arial"/>
              </a:rPr>
              <a:t> de </a:t>
            </a:r>
            <a:r>
              <a:rPr lang="en-US" sz="3000" dirty="0" err="1">
                <a:latin typeface="Arial"/>
              </a:rPr>
              <a:t>fomento</a:t>
            </a:r>
            <a:r>
              <a:rPr lang="en-US" sz="3000" dirty="0">
                <a:latin typeface="Arial"/>
              </a:rPr>
              <a:t> etc.</a:t>
            </a:r>
          </a:p>
        </p:txBody>
      </p:sp>
      <p:pic>
        <p:nvPicPr>
          <p:cNvPr id="48" name="object 4">
            <a:extLst>
              <a:ext uri="{FF2B5EF4-FFF2-40B4-BE49-F238E27FC236}">
                <a16:creationId xmlns:a16="http://schemas.microsoft.com/office/drawing/2014/main" id="{57C534D7-2851-3458-BA7C-1E8A156EC0A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49754" y="11101517"/>
            <a:ext cx="13351168" cy="7259637"/>
          </a:xfrm>
          <a:prstGeom prst="rect">
            <a:avLst/>
          </a:prstGeom>
        </p:spPr>
      </p:pic>
      <p:pic>
        <p:nvPicPr>
          <p:cNvPr id="50" name="object 3">
            <a:extLst>
              <a:ext uri="{FF2B5EF4-FFF2-40B4-BE49-F238E27FC236}">
                <a16:creationId xmlns:a16="http://schemas.microsoft.com/office/drawing/2014/main" id="{B9C2A6F6-CDC5-1FA8-5966-F00EEDFDE1C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158573" y="18501316"/>
            <a:ext cx="11333529" cy="6776881"/>
          </a:xfrm>
          <a:prstGeom prst="rect">
            <a:avLst/>
          </a:prstGeom>
        </p:spPr>
      </p:pic>
      <p:pic>
        <p:nvPicPr>
          <p:cNvPr id="51" name="object 8">
            <a:extLst>
              <a:ext uri="{FF2B5EF4-FFF2-40B4-BE49-F238E27FC236}">
                <a16:creationId xmlns:a16="http://schemas.microsoft.com/office/drawing/2014/main" id="{47319C8E-E51E-E5BA-B175-583E04CFA47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795206" y="41195106"/>
            <a:ext cx="3987007" cy="1641141"/>
          </a:xfrm>
          <a:prstGeom prst="rect">
            <a:avLst/>
          </a:prstGeom>
        </p:spPr>
      </p:pic>
      <p:grpSp>
        <p:nvGrpSpPr>
          <p:cNvPr id="52" name="object 9">
            <a:extLst>
              <a:ext uri="{FF2B5EF4-FFF2-40B4-BE49-F238E27FC236}">
                <a16:creationId xmlns:a16="http://schemas.microsoft.com/office/drawing/2014/main" id="{B802E805-98EF-2EEF-7C45-13CFB1CCA59F}"/>
              </a:ext>
            </a:extLst>
          </p:cNvPr>
          <p:cNvGrpSpPr/>
          <p:nvPr/>
        </p:nvGrpSpPr>
        <p:grpSpPr>
          <a:xfrm>
            <a:off x="29399125" y="40332192"/>
            <a:ext cx="2887320" cy="2887320"/>
            <a:chOff x="12286791" y="18355397"/>
            <a:chExt cx="1343660" cy="1343660"/>
          </a:xfrm>
        </p:grpSpPr>
        <p:pic>
          <p:nvPicPr>
            <p:cNvPr id="53" name="object 10">
              <a:extLst>
                <a:ext uri="{FF2B5EF4-FFF2-40B4-BE49-F238E27FC236}">
                  <a16:creationId xmlns:a16="http://schemas.microsoft.com/office/drawing/2014/main" id="{6B678F81-70B8-229E-E737-314B732707F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86791" y="18355397"/>
              <a:ext cx="1343268" cy="1343267"/>
            </a:xfrm>
            <a:prstGeom prst="rect">
              <a:avLst/>
            </a:prstGeom>
          </p:spPr>
        </p:pic>
        <p:pic>
          <p:nvPicPr>
            <p:cNvPr id="54" name="object 11">
              <a:extLst>
                <a:ext uri="{FF2B5EF4-FFF2-40B4-BE49-F238E27FC236}">
                  <a16:creationId xmlns:a16="http://schemas.microsoft.com/office/drawing/2014/main" id="{1F7498A2-78D3-A929-9924-1430858A630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771407" y="18840012"/>
              <a:ext cx="372880" cy="372880"/>
            </a:xfrm>
            <a:prstGeom prst="rect">
              <a:avLst/>
            </a:prstGeom>
          </p:spPr>
        </p:pic>
      </p:grpSp>
      <p:pic>
        <p:nvPicPr>
          <p:cNvPr id="55" name="object 12">
            <a:extLst>
              <a:ext uri="{FF2B5EF4-FFF2-40B4-BE49-F238E27FC236}">
                <a16:creationId xmlns:a16="http://schemas.microsoft.com/office/drawing/2014/main" id="{51657C95-28FC-5275-CC7E-19F0F2FBFBB4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54529" y="40988179"/>
            <a:ext cx="2172752" cy="1890881"/>
          </a:xfrm>
          <a:prstGeom prst="rect">
            <a:avLst/>
          </a:prstGeom>
        </p:spPr>
      </p:pic>
      <p:pic>
        <p:nvPicPr>
          <p:cNvPr id="56" name="object 13">
            <a:extLst>
              <a:ext uri="{FF2B5EF4-FFF2-40B4-BE49-F238E27FC236}">
                <a16:creationId xmlns:a16="http://schemas.microsoft.com/office/drawing/2014/main" id="{58C00FFB-BB34-648E-2558-30B49E11C785}"/>
              </a:ext>
            </a:extLst>
          </p:cNvPr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71377" y="40737441"/>
            <a:ext cx="4102852" cy="2162445"/>
          </a:xfrm>
          <a:prstGeom prst="rect">
            <a:avLst/>
          </a:prstGeom>
        </p:spPr>
      </p:pic>
      <p:pic>
        <p:nvPicPr>
          <p:cNvPr id="57" name="object 14">
            <a:extLst>
              <a:ext uri="{FF2B5EF4-FFF2-40B4-BE49-F238E27FC236}">
                <a16:creationId xmlns:a16="http://schemas.microsoft.com/office/drawing/2014/main" id="{97D225BB-C24C-A256-C166-C3B0DC9C044E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86641" y="41030994"/>
            <a:ext cx="3205051" cy="1805253"/>
          </a:xfrm>
          <a:prstGeom prst="rect">
            <a:avLst/>
          </a:prstGeom>
        </p:spPr>
      </p:pic>
      <p:pic>
        <p:nvPicPr>
          <p:cNvPr id="61" name="Imagem 60">
            <a:extLst>
              <a:ext uri="{FF2B5EF4-FFF2-40B4-BE49-F238E27FC236}">
                <a16:creationId xmlns:a16="http://schemas.microsoft.com/office/drawing/2014/main" id="{501DB38D-0E61-8F55-3197-AA3127E3F8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811618" y="236216"/>
            <a:ext cx="4834547" cy="2243522"/>
          </a:xfrm>
          <a:prstGeom prst="rect">
            <a:avLst/>
          </a:prstGeom>
        </p:spPr>
      </p:pic>
      <p:pic>
        <p:nvPicPr>
          <p:cNvPr id="6" name="Imagem 5" descr="Logotipo">
            <a:extLst>
              <a:ext uri="{FF2B5EF4-FFF2-40B4-BE49-F238E27FC236}">
                <a16:creationId xmlns:a16="http://schemas.microsoft.com/office/drawing/2014/main" id="{988FBC92-F6D1-0159-6522-AD3A7B46D44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-28034"/>
            <a:ext cx="3457034" cy="3457034"/>
          </a:xfrm>
          <a:prstGeom prst="ellipse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361</Words>
  <Application>Microsoft Office PowerPoint</Application>
  <PresentationFormat>Personalizar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 Bold</vt:lpstr>
      <vt:lpstr>Calibri</vt:lpstr>
      <vt:lpstr>Cosmic Octo</vt:lpstr>
      <vt:lpstr>Arial</vt:lpstr>
      <vt:lpstr>Indonesia Bold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Modelo_pôster_V EPCIS.pptx</dc:title>
  <dc:creator>Maria</dc:creator>
  <cp:lastModifiedBy>Maria Paula Nunes</cp:lastModifiedBy>
  <cp:revision>3</cp:revision>
  <dcterms:created xsi:type="dcterms:W3CDTF">2006-08-16T00:00:00Z</dcterms:created>
  <dcterms:modified xsi:type="dcterms:W3CDTF">2024-10-28T13:33:40Z</dcterms:modified>
  <dc:identifier>DAGELVgL3dg</dc:identifier>
</cp:coreProperties>
</file>